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6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6200" y="124205"/>
            <a:ext cx="622554" cy="744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14400" cy="1002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2191"/>
            <a:ext cx="914400" cy="1030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83463" y="2478023"/>
            <a:ext cx="8577072" cy="1901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97939" y="327151"/>
            <a:ext cx="654812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10"/>
            <a:ext cx="1219200" cy="1143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74" y="-31955"/>
            <a:ext cx="1219306" cy="11461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577"/>
            <a:ext cx="1219306" cy="11461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5400" cy="10668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6200" y="124205"/>
            <a:ext cx="622554" cy="744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14400" cy="1002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2191"/>
            <a:ext cx="914400" cy="10302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6539" y="327913"/>
            <a:ext cx="6090920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2419" y="1518411"/>
            <a:ext cx="851916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3" y="0"/>
            <a:ext cx="9156986" cy="68308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327151"/>
            <a:ext cx="2755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Error</a:t>
            </a:r>
            <a:r>
              <a:rPr sz="3200" spc="-50" dirty="0"/>
              <a:t> </a:t>
            </a:r>
            <a:r>
              <a:rPr sz="3200" spc="-5" dirty="0"/>
              <a:t>Detection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221739" y="2766567"/>
            <a:ext cx="708596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In error detection, we are looking only to see  if any error has occurred. The answer is a  simple yes or no. </a:t>
            </a:r>
            <a:r>
              <a:rPr sz="2800" spc="-25" dirty="0">
                <a:latin typeface="Arial"/>
                <a:cs typeface="Arial"/>
              </a:rPr>
              <a:t>We </a:t>
            </a:r>
            <a:r>
              <a:rPr sz="2800" dirty="0">
                <a:latin typeface="Arial"/>
                <a:cs typeface="Arial"/>
              </a:rPr>
              <a:t>are not even interested  in the number of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errors.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47800"/>
            <a:ext cx="8309609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439293"/>
            <a:ext cx="43999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Vertical </a:t>
            </a:r>
            <a:r>
              <a:rPr dirty="0"/>
              <a:t>Redundancy</a:t>
            </a:r>
            <a:r>
              <a:rPr spc="-40" dirty="0"/>
              <a:t> </a:t>
            </a:r>
            <a:r>
              <a:rPr dirty="0"/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1796"/>
            <a:ext cx="43719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VRC called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Parity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parity bit </a:t>
            </a:r>
            <a:r>
              <a:rPr sz="1800" dirty="0">
                <a:latin typeface="Calibri"/>
                <a:cs typeface="Calibri"/>
              </a:rPr>
              <a:t>is added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every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Even-parity </a:t>
            </a:r>
            <a:r>
              <a:rPr sz="1800" dirty="0">
                <a:latin typeface="Calibri"/>
                <a:cs typeface="Calibri"/>
              </a:rPr>
              <a:t>checking </a:t>
            </a:r>
            <a:r>
              <a:rPr sz="1800" spc="-5" dirty="0">
                <a:latin typeface="Calibri"/>
                <a:cs typeface="Calibri"/>
              </a:rPr>
              <a:t>or odd-parity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190" y="2279904"/>
            <a:ext cx="7852409" cy="407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244091"/>
            <a:ext cx="8136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spc="-5" dirty="0">
                <a:latin typeface="Arial"/>
                <a:cs typeface="Arial"/>
              </a:rPr>
              <a:t>Sender wants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send “world” </a:t>
            </a:r>
            <a:r>
              <a:rPr sz="2400" dirty="0">
                <a:latin typeface="Arial"/>
                <a:cs typeface="Arial"/>
              </a:rPr>
              <a:t>In ASCII, the five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characters  are coded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as: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2891" y="2008802"/>
          <a:ext cx="4173220" cy="1814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6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R="80010" algn="ctr">
                        <a:lnSpc>
                          <a:spcPts val="2655"/>
                        </a:lnSpc>
                      </a:pPr>
                      <a:r>
                        <a:rPr sz="2400" spc="-105" dirty="0">
                          <a:latin typeface="Arial"/>
                          <a:cs typeface="Arial"/>
                        </a:rPr>
                        <a:t>1110111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2655"/>
                        </a:lnSpc>
                        <a:tabLst>
                          <a:tab pos="1365885" algn="l"/>
                          <a:tab pos="2633345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w	</a:t>
                      </a:r>
                      <a:r>
                        <a:rPr sz="2400" spc="-105" dirty="0">
                          <a:latin typeface="Arial"/>
                          <a:cs typeface="Arial"/>
                        </a:rPr>
                        <a:t>1110111	</a:t>
                      </a:r>
                      <a:r>
                        <a:rPr sz="24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0010" algn="ctr">
                        <a:lnSpc>
                          <a:spcPts val="2705"/>
                        </a:lnSpc>
                      </a:pPr>
                      <a:r>
                        <a:rPr sz="2400" spc="-105" dirty="0">
                          <a:latin typeface="Arial"/>
                          <a:cs typeface="Arial"/>
                        </a:rPr>
                        <a:t>1101111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2705"/>
                        </a:lnSpc>
                        <a:tabLst>
                          <a:tab pos="1399540" algn="l"/>
                          <a:tab pos="266700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o	</a:t>
                      </a:r>
                      <a:r>
                        <a:rPr sz="2400" spc="-105" dirty="0">
                          <a:latin typeface="Arial"/>
                          <a:cs typeface="Arial"/>
                        </a:rPr>
                        <a:t>1101111	</a:t>
                      </a:r>
                      <a:r>
                        <a:rPr sz="24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R="34925" algn="ctr">
                        <a:lnSpc>
                          <a:spcPts val="2705"/>
                        </a:lnSpc>
                      </a:pPr>
                      <a:r>
                        <a:rPr sz="2400" spc="-55" dirty="0">
                          <a:latin typeface="Arial"/>
                          <a:cs typeface="Arial"/>
                        </a:rPr>
                        <a:t>1110010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2705"/>
                        </a:lnSpc>
                        <a:tabLst>
                          <a:tab pos="1461135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	</a:t>
                      </a:r>
                      <a:r>
                        <a:rPr sz="2400" spc="-55" dirty="0">
                          <a:latin typeface="Arial"/>
                          <a:cs typeface="Arial"/>
                        </a:rPr>
                        <a:t>1110010</a:t>
                      </a:r>
                      <a:r>
                        <a:rPr sz="2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34925" algn="ctr">
                        <a:lnSpc>
                          <a:spcPts val="2705"/>
                        </a:lnSpc>
                      </a:pPr>
                      <a:r>
                        <a:rPr sz="2400" spc="-55" dirty="0">
                          <a:latin typeface="Arial"/>
                          <a:cs typeface="Arial"/>
                        </a:rPr>
                        <a:t>1101100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2705"/>
                        </a:lnSpc>
                        <a:tabLst>
                          <a:tab pos="1427480" algn="l"/>
                          <a:tab pos="2740025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	</a:t>
                      </a:r>
                      <a:r>
                        <a:rPr sz="2400" spc="-55" dirty="0">
                          <a:latin typeface="Arial"/>
                          <a:cs typeface="Arial"/>
                        </a:rPr>
                        <a:t>1101100	</a:t>
                      </a:r>
                      <a:r>
                        <a:rPr sz="24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R="12065" algn="ctr">
                        <a:lnSpc>
                          <a:spcPts val="2705"/>
                        </a:lnSpc>
                      </a:pPr>
                      <a:r>
                        <a:rPr sz="2400" spc="-30" dirty="0">
                          <a:latin typeface="Arial"/>
                          <a:cs typeface="Arial"/>
                        </a:rPr>
                        <a:t>1100100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705"/>
                        </a:lnSpc>
                        <a:tabLst>
                          <a:tab pos="146685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d	</a:t>
                      </a:r>
                      <a:r>
                        <a:rPr sz="2400" spc="-30" dirty="0">
                          <a:latin typeface="Arial"/>
                          <a:cs typeface="Arial"/>
                        </a:rPr>
                        <a:t>1100100 </a:t>
                      </a:r>
                      <a:r>
                        <a:rPr sz="24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0339" y="327913"/>
            <a:ext cx="14097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36345" y="2492936"/>
          <a:ext cx="5551169" cy="2103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4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spc="-120" dirty="0">
                          <a:latin typeface="Arial"/>
                          <a:cs typeface="Arial"/>
                        </a:rPr>
                        <a:t>1110111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3095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w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8025">
                        <a:lnSpc>
                          <a:spcPts val="3095"/>
                        </a:lnSpc>
                      </a:pPr>
                      <a:r>
                        <a:rPr sz="2800" spc="-180" dirty="0">
                          <a:latin typeface="Arial"/>
                          <a:cs typeface="Arial"/>
                        </a:rPr>
                        <a:t>1111111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95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31750">
                        <a:lnSpc>
                          <a:spcPts val="3210"/>
                        </a:lnSpc>
                      </a:pPr>
                      <a:r>
                        <a:rPr sz="2800" spc="-120" dirty="0">
                          <a:latin typeface="Arial"/>
                          <a:cs typeface="Arial"/>
                        </a:rPr>
                        <a:t>1101111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ts val="3210"/>
                        </a:lnSpc>
                      </a:pPr>
                      <a:r>
                        <a:rPr sz="2800" spc="-120" dirty="0">
                          <a:latin typeface="Arial"/>
                          <a:cs typeface="Arial"/>
                        </a:rPr>
                        <a:t>1101111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 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31750">
                        <a:lnSpc>
                          <a:spcPts val="3210"/>
                        </a:lnSpc>
                      </a:pPr>
                      <a:r>
                        <a:rPr sz="2800" spc="-60" dirty="0">
                          <a:latin typeface="Arial"/>
                          <a:cs typeface="Arial"/>
                        </a:rPr>
                        <a:t>1110010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0355" algn="r">
                        <a:lnSpc>
                          <a:spcPts val="3210"/>
                        </a:lnSpc>
                      </a:pPr>
                      <a:r>
                        <a:rPr sz="2800" spc="-90" dirty="0">
                          <a:latin typeface="Arial"/>
                          <a:cs typeface="Arial"/>
                        </a:rPr>
                        <a:t>1110110</a:t>
                      </a:r>
                      <a:r>
                        <a:rPr sz="2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ts val="3210"/>
                        </a:lnSpc>
                      </a:pPr>
                      <a:r>
                        <a:rPr sz="2800" spc="-60" dirty="0">
                          <a:latin typeface="Arial"/>
                          <a:cs typeface="Arial"/>
                        </a:rPr>
                        <a:t>1101100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3210"/>
                        </a:lnSpc>
                      </a:pPr>
                      <a:r>
                        <a:rPr sz="2800" spc="-60" dirty="0">
                          <a:latin typeface="Arial"/>
                          <a:cs typeface="Arial"/>
                        </a:rPr>
                        <a:t>1101100</a:t>
                      </a:r>
                      <a:r>
                        <a:rPr sz="2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ts val="3145"/>
                        </a:lnSpc>
                      </a:pPr>
                      <a:r>
                        <a:rPr sz="2800" spc="-30" dirty="0">
                          <a:latin typeface="Arial"/>
                          <a:cs typeface="Arial"/>
                        </a:rPr>
                        <a:t>1100100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3145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3145"/>
                        </a:lnSpc>
                      </a:pPr>
                      <a:r>
                        <a:rPr sz="2800" spc="-30" dirty="0">
                          <a:latin typeface="Arial"/>
                          <a:cs typeface="Arial"/>
                        </a:rPr>
                        <a:t>1100100</a:t>
                      </a:r>
                      <a:r>
                        <a:rPr sz="2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145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9740" y="5007102"/>
            <a:ext cx="802322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Receiver counts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20" dirty="0">
                <a:latin typeface="Arial"/>
                <a:cs typeface="Arial"/>
              </a:rPr>
              <a:t>1’s </a:t>
            </a:r>
            <a:r>
              <a:rPr sz="2800" spc="-5" dirty="0">
                <a:latin typeface="Arial"/>
                <a:cs typeface="Arial"/>
              </a:rPr>
              <a:t>and rejects </a:t>
            </a:r>
            <a:r>
              <a:rPr sz="2800" dirty="0">
                <a:latin typeface="Arial"/>
                <a:cs typeface="Arial"/>
              </a:rPr>
              <a:t>it because of  Odd parity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generator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51713"/>
            <a:ext cx="7172959" cy="1813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Arial"/>
                <a:cs typeface="Arial"/>
              </a:rPr>
              <a:t>      </a:t>
            </a:r>
            <a:r>
              <a:rPr sz="2800" dirty="0" smtClean="0">
                <a:latin typeface="Arial"/>
                <a:cs typeface="Arial"/>
              </a:rPr>
              <a:t>Receiver</a:t>
            </a:r>
            <a:r>
              <a:rPr sz="2800" spc="-5" dirty="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Side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SzPct val="96428"/>
              <a:buFont typeface="Wingdings"/>
              <a:buChar char=""/>
              <a:tabLst>
                <a:tab pos="330835" algn="l"/>
              </a:tabLst>
            </a:pPr>
            <a:r>
              <a:rPr sz="2800" dirty="0">
                <a:latin typeface="Arial"/>
                <a:cs typeface="Arial"/>
              </a:rPr>
              <a:t>Suppose </a:t>
            </a:r>
            <a:r>
              <a:rPr sz="2800" spc="-5" dirty="0">
                <a:latin typeface="Arial"/>
                <a:cs typeface="Arial"/>
              </a:rPr>
              <a:t>“world” is received by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receiver  </a:t>
            </a:r>
            <a:r>
              <a:rPr sz="2800" dirty="0">
                <a:latin typeface="Arial"/>
                <a:cs typeface="Arial"/>
              </a:rPr>
              <a:t>corrupted: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81000"/>
            <a:ext cx="3310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Performance of</a:t>
            </a:r>
            <a:r>
              <a:rPr spc="-75" dirty="0"/>
              <a:t> </a:t>
            </a:r>
            <a:r>
              <a:rPr dirty="0"/>
              <a:t>VRC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45770" algn="l"/>
              </a:tabLst>
            </a:pPr>
            <a:r>
              <a:rPr spc="-5" dirty="0"/>
              <a:t>VRC can check all single-bit</a:t>
            </a:r>
            <a:r>
              <a:rPr spc="55" dirty="0"/>
              <a:t> </a:t>
            </a:r>
            <a:r>
              <a:rPr spc="-5" dirty="0"/>
              <a:t>errors</a:t>
            </a:r>
          </a:p>
          <a:p>
            <a:pPr marL="445770" indent="-285750">
              <a:lnSpc>
                <a:spcPct val="100000"/>
              </a:lnSpc>
              <a:buFont typeface="Wingdings"/>
              <a:buChar char=""/>
              <a:tabLst>
                <a:tab pos="445770" algn="l"/>
              </a:tabLst>
            </a:pPr>
            <a:r>
              <a:rPr dirty="0"/>
              <a:t>It </a:t>
            </a:r>
            <a:r>
              <a:rPr spc="-5" dirty="0"/>
              <a:t>can </a:t>
            </a:r>
            <a:r>
              <a:rPr dirty="0"/>
              <a:t>not </a:t>
            </a:r>
            <a:r>
              <a:rPr spc="-5" dirty="0"/>
              <a:t>detect errors </a:t>
            </a:r>
            <a:r>
              <a:rPr dirty="0"/>
              <a:t>if the total </a:t>
            </a:r>
            <a:r>
              <a:rPr spc="-5" dirty="0"/>
              <a:t>number </a:t>
            </a:r>
            <a:r>
              <a:rPr dirty="0"/>
              <a:t>of </a:t>
            </a:r>
            <a:r>
              <a:rPr spc="-5" dirty="0"/>
              <a:t>errors is</a:t>
            </a:r>
            <a:r>
              <a:rPr spc="25" dirty="0"/>
              <a:t> </a:t>
            </a:r>
            <a:r>
              <a:rPr spc="-5" dirty="0"/>
              <a:t>even</a:t>
            </a:r>
          </a:p>
          <a:p>
            <a:pPr marL="445770" marR="5080" indent="-285750">
              <a:lnSpc>
                <a:spcPct val="100000"/>
              </a:lnSpc>
              <a:buFont typeface="Wingdings"/>
              <a:buChar char=""/>
              <a:tabLst>
                <a:tab pos="445770" algn="l"/>
              </a:tabLst>
            </a:pPr>
            <a:r>
              <a:rPr spc="-25" dirty="0"/>
              <a:t>We </a:t>
            </a:r>
            <a:r>
              <a:rPr spc="-5" dirty="0"/>
              <a:t>have an Even </a:t>
            </a:r>
            <a:r>
              <a:rPr dirty="0"/>
              <a:t>Parity </a:t>
            </a:r>
            <a:r>
              <a:rPr spc="-5" dirty="0"/>
              <a:t>data unit where </a:t>
            </a:r>
            <a:r>
              <a:rPr dirty="0"/>
              <a:t>the </a:t>
            </a:r>
            <a:r>
              <a:rPr spc="-5" dirty="0"/>
              <a:t>total number </a:t>
            </a:r>
            <a:r>
              <a:rPr dirty="0"/>
              <a:t>of  </a:t>
            </a:r>
            <a:r>
              <a:rPr spc="-20" dirty="0"/>
              <a:t>1’s </a:t>
            </a:r>
            <a:r>
              <a:rPr spc="-5" dirty="0"/>
              <a:t>including </a:t>
            </a:r>
            <a:r>
              <a:rPr dirty="0"/>
              <a:t>the </a:t>
            </a:r>
            <a:r>
              <a:rPr spc="-5" dirty="0"/>
              <a:t>parity bit is ‘6’ </a:t>
            </a:r>
            <a:r>
              <a:rPr dirty="0"/>
              <a:t>:</a:t>
            </a:r>
            <a:r>
              <a:rPr spc="-30" dirty="0"/>
              <a:t> </a:t>
            </a:r>
            <a:r>
              <a:rPr spc="-60" dirty="0"/>
              <a:t>1000111011</a:t>
            </a:r>
          </a:p>
          <a:p>
            <a:pPr marL="445770" marR="572135" indent="-285750">
              <a:lnSpc>
                <a:spcPct val="100000"/>
              </a:lnSpc>
              <a:buFont typeface="Wingdings"/>
              <a:buChar char=""/>
              <a:tabLst>
                <a:tab pos="445770" algn="l"/>
              </a:tabLst>
            </a:pPr>
            <a:r>
              <a:rPr spc="-5" dirty="0"/>
              <a:t>If 3 </a:t>
            </a:r>
            <a:r>
              <a:rPr dirty="0"/>
              <a:t>bits </a:t>
            </a:r>
            <a:r>
              <a:rPr spc="-5" dirty="0"/>
              <a:t>change value resulting parity will be odd and an  error will be detected: </a:t>
            </a:r>
            <a:r>
              <a:rPr spc="-120" dirty="0"/>
              <a:t>1111111011: </a:t>
            </a:r>
            <a:r>
              <a:rPr spc="-20" dirty="0"/>
              <a:t>1’s </a:t>
            </a:r>
            <a:r>
              <a:rPr dirty="0"/>
              <a:t>=</a:t>
            </a:r>
            <a:r>
              <a:rPr spc="190" dirty="0"/>
              <a:t> </a:t>
            </a:r>
            <a:r>
              <a:rPr spc="-5" dirty="0"/>
              <a:t>9</a:t>
            </a:r>
          </a:p>
          <a:p>
            <a:pPr marL="445770" marR="627380" indent="-285750">
              <a:lnSpc>
                <a:spcPct val="100000"/>
              </a:lnSpc>
              <a:buFont typeface="Wingdings"/>
              <a:buChar char=""/>
              <a:tabLst>
                <a:tab pos="445770" algn="l"/>
              </a:tabLst>
            </a:pPr>
            <a:r>
              <a:rPr dirty="0"/>
              <a:t>VRC </a:t>
            </a:r>
            <a:r>
              <a:rPr spc="-5" dirty="0"/>
              <a:t>cannot detect errors when </a:t>
            </a:r>
            <a:r>
              <a:rPr dirty="0"/>
              <a:t>the </a:t>
            </a:r>
            <a:r>
              <a:rPr spc="-5" dirty="0"/>
              <a:t>total number </a:t>
            </a:r>
            <a:r>
              <a:rPr dirty="0"/>
              <a:t>of </a:t>
            </a:r>
            <a:r>
              <a:rPr spc="-5" dirty="0"/>
              <a:t>bits  changed are</a:t>
            </a:r>
            <a:r>
              <a:rPr spc="15" dirty="0"/>
              <a:t> </a:t>
            </a:r>
            <a:r>
              <a:rPr spc="-5" dirty="0"/>
              <a:t>even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304800"/>
            <a:ext cx="51549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mtClean="0"/>
              <a:t>Longitudinal </a:t>
            </a:r>
            <a:r>
              <a:rPr dirty="0"/>
              <a:t>Redundancy</a:t>
            </a:r>
            <a:r>
              <a:rPr spc="-40" dirty="0"/>
              <a:t> </a:t>
            </a:r>
            <a:r>
              <a:rPr dirty="0"/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20291"/>
            <a:ext cx="8073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block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bits is divided into rows and a redundant row </a:t>
            </a:r>
            <a:r>
              <a:rPr sz="2400" dirty="0">
                <a:latin typeface="Arial"/>
                <a:cs typeface="Arial"/>
              </a:rPr>
              <a:t>of  bits </a:t>
            </a:r>
            <a:r>
              <a:rPr sz="2400" spc="-5" dirty="0">
                <a:latin typeface="Arial"/>
                <a:cs typeface="Arial"/>
              </a:rPr>
              <a:t>is added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the whole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146554"/>
            <a:ext cx="9144000" cy="4255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249645"/>
            <a:ext cx="14097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184147" y="4520861"/>
            <a:ext cx="2774315" cy="0"/>
          </a:xfrm>
          <a:custGeom>
            <a:avLst/>
            <a:gdLst/>
            <a:ahLst/>
            <a:cxnLst/>
            <a:rect l="l" t="t" r="r" b="b"/>
            <a:pathLst>
              <a:path w="2774315">
                <a:moveTo>
                  <a:pt x="0" y="0"/>
                </a:moveTo>
                <a:lnTo>
                  <a:pt x="2773683" y="0"/>
                </a:lnTo>
              </a:path>
            </a:pathLst>
          </a:custGeom>
          <a:ln w="224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67891"/>
            <a:ext cx="6009640" cy="380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3740" indent="-342900">
              <a:lnSpc>
                <a:spcPts val="2875"/>
              </a:lnSpc>
              <a:spcBef>
                <a:spcPts val="100"/>
              </a:spcBef>
              <a:buFont typeface="Wingdings"/>
              <a:buChar char=""/>
              <a:tabLst>
                <a:tab pos="3253740" algn="l"/>
              </a:tabLst>
            </a:pPr>
            <a:r>
              <a:rPr sz="2400" spc="-5" dirty="0">
                <a:latin typeface="Arial"/>
                <a:cs typeface="Arial"/>
              </a:rPr>
              <a:t>Sender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Side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3354"/>
              </a:lnSpc>
              <a:buFont typeface="Wingdings"/>
              <a:buChar char="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Suppose the following block is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sent: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R="1576705" algn="ctr">
              <a:lnSpc>
                <a:spcPct val="100000"/>
              </a:lnSpc>
              <a:tabLst>
                <a:tab pos="395605" algn="l"/>
              </a:tabLst>
            </a:pPr>
            <a:r>
              <a:rPr sz="2800" dirty="0">
                <a:latin typeface="Arial"/>
                <a:cs typeface="Arial"/>
              </a:rPr>
              <a:t>1	0 1 0 1 0 0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R="147701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0 0 1 1 1 0 0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R="147701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1 1 0 1 1 1 0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R="1475740" algn="ctr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1 1 1 0 0 1 1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997585">
              <a:lnSpc>
                <a:spcPct val="100000"/>
              </a:lnSpc>
              <a:tabLst>
                <a:tab pos="1391920" algn="l"/>
                <a:tab pos="1788160" algn="l"/>
                <a:tab pos="2183765" algn="l"/>
                <a:tab pos="2875915" algn="l"/>
                <a:tab pos="3963035" algn="l"/>
              </a:tabLst>
            </a:pPr>
            <a:r>
              <a:rPr sz="2800" dirty="0">
                <a:latin typeface="Arial"/>
                <a:cs typeface="Arial"/>
              </a:rPr>
              <a:t>1	0	1	0 1	0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 0	(LRC)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327913"/>
            <a:ext cx="32683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At the Receiver</a:t>
            </a:r>
            <a:r>
              <a:rPr spc="-95" dirty="0"/>
              <a:t> </a:t>
            </a:r>
            <a:r>
              <a:rPr dirty="0"/>
              <a:t>Side</a:t>
            </a:r>
          </a:p>
        </p:txBody>
      </p:sp>
      <p:sp>
        <p:nvSpPr>
          <p:cNvPr id="3" name="object 3"/>
          <p:cNvSpPr/>
          <p:nvPr/>
        </p:nvSpPr>
        <p:spPr>
          <a:xfrm>
            <a:off x="1238250" y="4096808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>
                <a:moveTo>
                  <a:pt x="0" y="0"/>
                </a:moveTo>
                <a:lnTo>
                  <a:pt x="1694880" y="0"/>
                </a:lnTo>
              </a:path>
            </a:pathLst>
          </a:custGeom>
          <a:ln w="192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67891"/>
            <a:ext cx="759840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spc="-5" dirty="0">
                <a:latin typeface="Arial"/>
                <a:cs typeface="Arial"/>
              </a:rPr>
              <a:t>Receiver </a:t>
            </a:r>
            <a:r>
              <a:rPr sz="2400" dirty="0">
                <a:latin typeface="Arial"/>
                <a:cs typeface="Arial"/>
              </a:rPr>
              <a:t>checks </a:t>
            </a:r>
            <a:r>
              <a:rPr sz="2400" spc="-5" dirty="0">
                <a:latin typeface="Arial"/>
                <a:cs typeface="Arial"/>
              </a:rPr>
              <a:t>LRC, some </a:t>
            </a:r>
            <a:r>
              <a:rPr sz="2400" dirty="0">
                <a:latin typeface="Arial"/>
                <a:cs typeface="Arial"/>
              </a:rPr>
              <a:t>of bits </a:t>
            </a:r>
            <a:r>
              <a:rPr sz="2400" spc="-5" dirty="0">
                <a:latin typeface="Arial"/>
                <a:cs typeface="Arial"/>
              </a:rPr>
              <a:t>do </a:t>
            </a:r>
            <a:r>
              <a:rPr sz="240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follow even  parity rule and whole block is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discarded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R="4235450" algn="ctr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10100011</a:t>
            </a:r>
            <a:endParaRPr sz="2400">
              <a:latin typeface="Arial"/>
              <a:cs typeface="Arial"/>
            </a:endParaRPr>
          </a:p>
          <a:p>
            <a:pPr marR="4212590" algn="ct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10001001</a:t>
            </a:r>
            <a:endParaRPr sz="2400">
              <a:latin typeface="Arial"/>
              <a:cs typeface="Arial"/>
            </a:endParaRPr>
          </a:p>
          <a:p>
            <a:pPr marR="4112260" algn="ctr">
              <a:lnSpc>
                <a:spcPct val="100000"/>
              </a:lnSpc>
            </a:pPr>
            <a:r>
              <a:rPr sz="2400" spc="-70" dirty="0">
                <a:latin typeface="Arial"/>
                <a:cs typeface="Arial"/>
              </a:rPr>
              <a:t>11011101</a:t>
            </a:r>
            <a:endParaRPr sz="2400">
              <a:latin typeface="Arial"/>
              <a:cs typeface="Arial"/>
            </a:endParaRPr>
          </a:p>
          <a:p>
            <a:pPr marR="4133850" algn="ctr">
              <a:lnSpc>
                <a:spcPct val="100000"/>
              </a:lnSpc>
            </a:pPr>
            <a:r>
              <a:rPr sz="2400" spc="-95" dirty="0">
                <a:latin typeface="Arial"/>
                <a:cs typeface="Arial"/>
              </a:rPr>
              <a:t>11100111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106170">
              <a:lnSpc>
                <a:spcPct val="100000"/>
              </a:lnSpc>
              <a:tabLst>
                <a:tab pos="2717800" algn="l"/>
              </a:tabLst>
            </a:pPr>
            <a:r>
              <a:rPr sz="2400" spc="-5" dirty="0">
                <a:latin typeface="Arial"/>
                <a:cs typeface="Arial"/>
              </a:rPr>
              <a:t>10101010	(LRC)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7939" y="404113"/>
            <a:ext cx="4181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Cyclic </a:t>
            </a:r>
            <a:r>
              <a:rPr spc="-5" dirty="0"/>
              <a:t>Redundancy</a:t>
            </a:r>
            <a:r>
              <a:rPr spc="-25" dirty="0"/>
              <a:t> </a:t>
            </a:r>
            <a:r>
              <a:rPr dirty="0"/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4091"/>
            <a:ext cx="302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spc="-5" dirty="0">
                <a:latin typeface="Arial"/>
                <a:cs typeface="Arial"/>
              </a:rPr>
              <a:t>Uses binary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division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209800"/>
            <a:ext cx="7925561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3704" y="2928619"/>
            <a:ext cx="7276592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CHAPTER 10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Error Detection </a:t>
            </a:r>
            <a:r>
              <a:rPr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and</a:t>
            </a:r>
            <a:r>
              <a:rPr sz="3200" b="1" spc="-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Correction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3206" y="6584695"/>
            <a:ext cx="360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FFFFFF"/>
                </a:solidFill>
                <a:latin typeface="Verdana"/>
                <a:cs typeface="Verdana"/>
              </a:rPr>
              <a:t>4-</a:t>
            </a:r>
            <a:r>
              <a:rPr sz="1400" b="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5400" y="1600200"/>
            <a:ext cx="6400800" cy="465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457200"/>
            <a:ext cx="3329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Performance of</a:t>
            </a:r>
            <a:r>
              <a:rPr spc="-75" dirty="0"/>
              <a:t> </a:t>
            </a:r>
            <a:r>
              <a:rPr dirty="0"/>
              <a:t>CRC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320291"/>
            <a:ext cx="78689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CRC can detect all </a:t>
            </a:r>
            <a:r>
              <a:rPr sz="2400" dirty="0">
                <a:solidFill>
                  <a:srgbClr val="0D0D0D"/>
                </a:solidFill>
                <a:latin typeface="Arial"/>
                <a:cs typeface="Arial"/>
              </a:rPr>
              <a:t>burst</a:t>
            </a:r>
            <a:r>
              <a:rPr sz="2400" spc="2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Font typeface="Wingdings"/>
              <a:buChar char=""/>
              <a:tabLst>
                <a:tab pos="382270" algn="l"/>
              </a:tabLst>
            </a:pP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CRC can detect with a very high probability </a:t>
            </a:r>
            <a:r>
              <a:rPr sz="2400" dirty="0">
                <a:solidFill>
                  <a:srgbClr val="0D0D0D"/>
                </a:solidFill>
                <a:latin typeface="Arial"/>
                <a:cs typeface="Arial"/>
              </a:rPr>
              <a:t>burst </a:t>
            </a: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errors  </a:t>
            </a:r>
            <a:r>
              <a:rPr sz="2400" dirty="0">
                <a:solidFill>
                  <a:srgbClr val="0D0D0D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length greater than </a:t>
            </a:r>
            <a:r>
              <a:rPr sz="2400" dirty="0">
                <a:solidFill>
                  <a:srgbClr val="0D0D0D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degree </a:t>
            </a:r>
            <a:r>
              <a:rPr sz="2400" dirty="0">
                <a:solidFill>
                  <a:srgbClr val="0D0D0D"/>
                </a:solidFill>
                <a:latin typeface="Arial"/>
                <a:cs typeface="Arial"/>
              </a:rPr>
              <a:t>of the</a:t>
            </a:r>
            <a:r>
              <a:rPr sz="2400" spc="5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"/>
                <a:cs typeface="Arial"/>
              </a:rPr>
              <a:t>polynomial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81000"/>
            <a:ext cx="3647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Polynomial and</a:t>
            </a:r>
            <a:r>
              <a:rPr spc="-70" dirty="0"/>
              <a:t> </a:t>
            </a:r>
            <a:r>
              <a:rPr dirty="0"/>
              <a:t>Divisor</a:t>
            </a:r>
          </a:p>
        </p:txBody>
      </p:sp>
      <p:sp>
        <p:nvSpPr>
          <p:cNvPr id="3" name="object 3"/>
          <p:cNvSpPr/>
          <p:nvPr/>
        </p:nvSpPr>
        <p:spPr>
          <a:xfrm>
            <a:off x="1981200" y="1524000"/>
            <a:ext cx="4495800" cy="4606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304800"/>
            <a:ext cx="348805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Standard</a:t>
            </a:r>
            <a:r>
              <a:rPr spc="-70" dirty="0"/>
              <a:t> </a:t>
            </a:r>
            <a:r>
              <a:rPr dirty="0"/>
              <a:t>Polynomials</a:t>
            </a:r>
          </a:p>
        </p:txBody>
      </p:sp>
      <p:sp>
        <p:nvSpPr>
          <p:cNvPr id="3" name="object 3"/>
          <p:cNvSpPr/>
          <p:nvPr/>
        </p:nvSpPr>
        <p:spPr>
          <a:xfrm>
            <a:off x="487680" y="2154935"/>
            <a:ext cx="8168640" cy="254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4139" y="404113"/>
            <a:ext cx="1706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Chec</a:t>
            </a:r>
            <a:r>
              <a:rPr spc="0" dirty="0"/>
              <a:t>k</a:t>
            </a:r>
            <a:r>
              <a:rPr dirty="0"/>
              <a:t>sum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490" y="1093215"/>
            <a:ext cx="8122284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latin typeface="Arial"/>
                <a:cs typeface="Arial"/>
              </a:rPr>
              <a:t>Error detection method used by the higher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layers</a:t>
            </a:r>
            <a:endParaRPr sz="20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2000" spc="-5" dirty="0">
                <a:latin typeface="Arial"/>
                <a:cs typeface="Arial"/>
              </a:rPr>
              <a:t>All sections are added and complemented to get the checksum, using  </a:t>
            </a:r>
            <a:r>
              <a:rPr sz="2000" spc="-15" dirty="0">
                <a:latin typeface="Arial"/>
                <a:cs typeface="Arial"/>
              </a:rPr>
              <a:t>one’s </a:t>
            </a:r>
            <a:r>
              <a:rPr sz="2000" spc="-5" dirty="0">
                <a:latin typeface="Arial"/>
                <a:cs typeface="Arial"/>
              </a:rPr>
              <a:t>complement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arithmetic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53" y="1981200"/>
            <a:ext cx="8978646" cy="4499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05638"/>
            <a:ext cx="7430134" cy="2067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latin typeface="Arial"/>
                <a:cs typeface="Arial"/>
              </a:rPr>
              <a:t>     </a:t>
            </a:r>
            <a:r>
              <a:rPr sz="2400" spc="-5" dirty="0" smtClean="0">
                <a:latin typeface="Arial"/>
                <a:cs typeface="Arial"/>
              </a:rPr>
              <a:t>Performance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Checksum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Detects </a:t>
            </a:r>
            <a:r>
              <a:rPr sz="2400" spc="-5" dirty="0">
                <a:latin typeface="Arial"/>
                <a:cs typeface="Arial"/>
              </a:rPr>
              <a:t>all errors involving an odd number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bits</a:t>
            </a:r>
          </a:p>
          <a:p>
            <a:pPr marL="29845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Detects most </a:t>
            </a:r>
            <a:r>
              <a:rPr sz="2400" spc="-5" dirty="0">
                <a:latin typeface="Arial"/>
                <a:cs typeface="Arial"/>
              </a:rPr>
              <a:t>errors involving an even number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bits</a:t>
            </a:r>
          </a:p>
          <a:p>
            <a:pPr marL="29845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One </a:t>
            </a:r>
            <a:r>
              <a:rPr sz="2400" spc="-5" dirty="0">
                <a:latin typeface="Arial"/>
                <a:cs typeface="Arial"/>
              </a:rPr>
              <a:t>pattern remains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elusive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083" y="2691891"/>
            <a:ext cx="138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10101001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2691891"/>
            <a:ext cx="58718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Suppose a block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16 </a:t>
            </a:r>
            <a:r>
              <a:rPr sz="2400" dirty="0">
                <a:latin typeface="Arial"/>
                <a:cs typeface="Arial"/>
              </a:rPr>
              <a:t>bits </a:t>
            </a:r>
            <a:r>
              <a:rPr sz="2400" spc="-5" dirty="0">
                <a:latin typeface="Arial"/>
                <a:cs typeface="Arial"/>
              </a:rPr>
              <a:t>need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sent:  </a:t>
            </a:r>
            <a:r>
              <a:rPr sz="2400" spc="-50" dirty="0">
                <a:latin typeface="Arial"/>
                <a:cs typeface="Arial"/>
              </a:rPr>
              <a:t>00111001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10101001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50" dirty="0">
                <a:latin typeface="Arial"/>
                <a:cs typeface="Arial"/>
              </a:rPr>
              <a:t>00111001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----------------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4520945"/>
            <a:ext cx="72212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100"/>
              </a:spcBef>
              <a:tabLst>
                <a:tab pos="2577465" algn="l"/>
              </a:tabLst>
            </a:pPr>
            <a:r>
              <a:rPr sz="2400" spc="-50" dirty="0">
                <a:latin typeface="Arial"/>
                <a:cs typeface="Arial"/>
              </a:rPr>
              <a:t>11100010	</a:t>
            </a:r>
            <a:r>
              <a:rPr sz="2400" dirty="0">
                <a:latin typeface="Arial"/>
                <a:cs typeface="Arial"/>
              </a:rPr>
              <a:t>Sum</a:t>
            </a:r>
            <a:endParaRPr sz="2400">
              <a:latin typeface="Arial"/>
              <a:cs typeface="Arial"/>
            </a:endParaRPr>
          </a:p>
          <a:p>
            <a:pPr marL="12700" marR="3197225" indent="914400">
              <a:lnSpc>
                <a:spcPct val="100000"/>
              </a:lnSpc>
              <a:tabLst>
                <a:tab pos="2576830" algn="l"/>
              </a:tabLst>
            </a:pPr>
            <a:r>
              <a:rPr sz="2400" spc="-5" dirty="0">
                <a:latin typeface="Arial"/>
                <a:cs typeface="Arial"/>
              </a:rPr>
              <a:t>00</a:t>
            </a:r>
            <a:r>
              <a:rPr sz="2400" spc="-15" dirty="0">
                <a:latin typeface="Arial"/>
                <a:cs typeface="Arial"/>
              </a:rPr>
              <a:t>0</a:t>
            </a:r>
            <a:r>
              <a:rPr sz="2400" spc="-190" dirty="0">
                <a:latin typeface="Arial"/>
                <a:cs typeface="Arial"/>
              </a:rPr>
              <a:t>1</a:t>
            </a:r>
            <a:r>
              <a:rPr sz="2400" spc="-185" dirty="0">
                <a:latin typeface="Arial"/>
                <a:cs typeface="Arial"/>
              </a:rPr>
              <a:t>1</a:t>
            </a:r>
            <a:r>
              <a:rPr sz="2400" spc="-5" dirty="0">
                <a:latin typeface="Arial"/>
                <a:cs typeface="Arial"/>
              </a:rPr>
              <a:t>101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" dirty="0">
                <a:latin typeface="Arial"/>
                <a:cs typeface="Arial"/>
              </a:rPr>
              <a:t>Checks</a:t>
            </a:r>
            <a:r>
              <a:rPr sz="2400" spc="-15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m  Sent pattern:</a:t>
            </a:r>
            <a:endParaRPr sz="24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10101001 </a:t>
            </a:r>
            <a:r>
              <a:rPr sz="2400" spc="-50" dirty="0">
                <a:latin typeface="Arial"/>
                <a:cs typeface="Arial"/>
              </a:rPr>
              <a:t>00111001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00011101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checksum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133600"/>
            <a:ext cx="6172200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794" y="250951"/>
            <a:ext cx="28454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Hamming</a:t>
            </a:r>
            <a:r>
              <a:rPr sz="3200" spc="-55" dirty="0"/>
              <a:t> </a:t>
            </a:r>
            <a:r>
              <a:rPr sz="3200" spc="-10" dirty="0"/>
              <a:t>Code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157983"/>
            <a:ext cx="7772400" cy="2542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304800"/>
            <a:ext cx="25012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Hamming</a:t>
            </a:r>
            <a:r>
              <a:rPr spc="-55" dirty="0"/>
              <a:t> </a:t>
            </a:r>
            <a:r>
              <a:rPr dirty="0"/>
              <a:t>Code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228600"/>
            <a:ext cx="4142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Redundant Bit</a:t>
            </a:r>
            <a:r>
              <a:rPr spc="-75" dirty="0"/>
              <a:t> </a:t>
            </a:r>
            <a:r>
              <a:rPr dirty="0"/>
              <a:t>Calculation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447800"/>
            <a:ext cx="8610600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295400"/>
            <a:ext cx="8534400" cy="4956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505" y="1928367"/>
            <a:ext cx="792543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4860" indent="-4572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784860" algn="l"/>
                <a:tab pos="785495" algn="l"/>
              </a:tabLst>
            </a:pPr>
            <a:r>
              <a:rPr sz="2800" dirty="0">
                <a:latin typeface="Arial"/>
                <a:cs typeface="Arial"/>
              </a:rPr>
              <a:t>Data can be corrupted during</a:t>
            </a:r>
            <a:r>
              <a:rPr sz="2800" spc="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transmission.</a:t>
            </a:r>
            <a:endParaRPr sz="2800">
              <a:latin typeface="Arial"/>
              <a:cs typeface="Arial"/>
            </a:endParaRPr>
          </a:p>
          <a:p>
            <a:pPr marL="2320925" marR="553720" lvl="1" indent="-1754505">
              <a:lnSpc>
                <a:spcPct val="100000"/>
              </a:lnSpc>
              <a:buFont typeface="Wingdings"/>
              <a:buChar char=""/>
              <a:tabLst>
                <a:tab pos="1023619" algn="l"/>
                <a:tab pos="1024255" algn="l"/>
              </a:tabLst>
            </a:pPr>
            <a:r>
              <a:rPr sz="2800" dirty="0">
                <a:latin typeface="Arial"/>
                <a:cs typeface="Arial"/>
              </a:rPr>
              <a:t>Some applications require that errors be  detected and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corrected.</a:t>
            </a:r>
            <a:endParaRPr sz="2800">
              <a:latin typeface="Arial"/>
              <a:cs typeface="Arial"/>
            </a:endParaRPr>
          </a:p>
          <a:p>
            <a:pPr marL="845819" marR="5080" indent="-833119">
              <a:lnSpc>
                <a:spcPct val="100000"/>
              </a:lnSpc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Error detection and correction are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implemented  either at the data link layer or the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transport</a:t>
            </a:r>
            <a:endParaRPr sz="2800">
              <a:latin typeface="Arial"/>
              <a:cs typeface="Arial"/>
            </a:endParaRPr>
          </a:p>
          <a:p>
            <a:pPr marL="237363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Arial"/>
                <a:cs typeface="Arial"/>
              </a:rPr>
              <a:t>layer of the OSI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model.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" y="1143000"/>
            <a:ext cx="9029700" cy="5490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6539" y="327913"/>
            <a:ext cx="41452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 Correcting</a:t>
            </a:r>
            <a:r>
              <a:rPr spc="-45" dirty="0"/>
              <a:t> </a:t>
            </a:r>
            <a:r>
              <a:rPr dirty="0"/>
              <a:t>Error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163320"/>
            <a:ext cx="4742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Receiver receives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10010100101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600200"/>
            <a:ext cx="7620000" cy="4623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19" y="1518411"/>
            <a:ext cx="8519160" cy="1231106"/>
          </a:xfrm>
        </p:spPr>
        <p:txBody>
          <a:bodyPr/>
          <a:lstStyle/>
          <a:p>
            <a:pPr algn="ctr"/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423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2272" y="1536191"/>
            <a:ext cx="7839456" cy="3785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2600" y="3505200"/>
            <a:ext cx="19050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2739" y="401828"/>
            <a:ext cx="2577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Data Link</a:t>
            </a:r>
            <a:r>
              <a:rPr b="1" spc="-7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Layer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2057400"/>
            <a:ext cx="78486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939" y="327151"/>
            <a:ext cx="2687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rial"/>
                <a:cs typeface="Arial"/>
              </a:rPr>
              <a:t>Single-bit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error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0409" y="1231137"/>
            <a:ext cx="66008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In a </a:t>
            </a:r>
            <a:r>
              <a:rPr sz="2400" spc="-5" dirty="0">
                <a:latin typeface="Arial"/>
                <a:cs typeface="Arial"/>
              </a:rPr>
              <a:t>single-bit </a:t>
            </a:r>
            <a:r>
              <a:rPr sz="2400" spc="-25" dirty="0">
                <a:latin typeface="Arial"/>
                <a:cs typeface="Arial"/>
              </a:rPr>
              <a:t>error, </a:t>
            </a:r>
            <a:r>
              <a:rPr sz="2400" dirty="0">
                <a:latin typeface="Arial"/>
                <a:cs typeface="Arial"/>
              </a:rPr>
              <a:t>only 1 bit in the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dirty="0">
                <a:latin typeface="Arial"/>
                <a:cs typeface="Arial"/>
              </a:rPr>
              <a:t>unit has  </a:t>
            </a:r>
            <a:r>
              <a:rPr sz="2400" spc="-5" dirty="0">
                <a:latin typeface="Arial"/>
                <a:cs typeface="Arial"/>
              </a:rPr>
              <a:t>changed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6" cy="10561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408" y="2377439"/>
            <a:ext cx="8711184" cy="2103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250951"/>
            <a:ext cx="29578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Multiple-bit</a:t>
            </a:r>
            <a:r>
              <a:rPr sz="3200" spc="-50" dirty="0"/>
              <a:t> </a:t>
            </a:r>
            <a:r>
              <a:rPr sz="3200" spc="-5" dirty="0"/>
              <a:t>error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904" y="1892807"/>
            <a:ext cx="763219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327151"/>
            <a:ext cx="19881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Burst</a:t>
            </a:r>
            <a:r>
              <a:rPr sz="3200" spc="-75" dirty="0"/>
              <a:t> </a:t>
            </a:r>
            <a:r>
              <a:rPr sz="3200" spc="-5" dirty="0"/>
              <a:t>Error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251713"/>
            <a:ext cx="8074660" cy="29751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Redundancy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69900" marR="723265" indent="-457200">
              <a:lnSpc>
                <a:spcPct val="100000"/>
              </a:lnSpc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The central concept in detecting  or correcting errors is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redundancy</a:t>
            </a:r>
          </a:p>
          <a:p>
            <a:pPr marL="495300" marR="5080" indent="-457200">
              <a:lnSpc>
                <a:spcPct val="100000"/>
              </a:lnSpc>
              <a:spcBef>
                <a:spcPts val="2335"/>
              </a:spcBef>
              <a:buFont typeface="Wingdings"/>
              <a:buChar char=""/>
              <a:tabLst>
                <a:tab pos="494665" algn="l"/>
                <a:tab pos="495300" algn="l"/>
              </a:tabLst>
            </a:pPr>
            <a:r>
              <a:rPr sz="2800" spc="-160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detect or correct errors, we need to  send extra (redundant) bits with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499</Words>
  <Application>Microsoft Office PowerPoint</Application>
  <PresentationFormat>On-screen Show (4:3)</PresentationFormat>
  <Paragraphs>115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Verdana</vt:lpstr>
      <vt:lpstr>Wingdings</vt:lpstr>
      <vt:lpstr>Office Theme</vt:lpstr>
      <vt:lpstr>PowerPoint Presentation</vt:lpstr>
      <vt:lpstr>CHAPTER 10 Error Detection and Correction</vt:lpstr>
      <vt:lpstr>PowerPoint Presentation</vt:lpstr>
      <vt:lpstr>Data Link Layer</vt:lpstr>
      <vt:lpstr>PowerPoint Presentation</vt:lpstr>
      <vt:lpstr>PowerPoint Presentation</vt:lpstr>
      <vt:lpstr>Multiple-bit error</vt:lpstr>
      <vt:lpstr>Burst Error</vt:lpstr>
      <vt:lpstr>PowerPoint Presentation</vt:lpstr>
      <vt:lpstr>Error Detection</vt:lpstr>
      <vt:lpstr>PowerPoint Presentation</vt:lpstr>
      <vt:lpstr>Vertical Redundancy Check</vt:lpstr>
      <vt:lpstr>Example</vt:lpstr>
      <vt:lpstr>PowerPoint Presentation</vt:lpstr>
      <vt:lpstr>Performance of VRC</vt:lpstr>
      <vt:lpstr>Longitudinal Redundancy Check</vt:lpstr>
      <vt:lpstr>Example</vt:lpstr>
      <vt:lpstr>At the Receiver Side</vt:lpstr>
      <vt:lpstr>Cyclic Redundancy Check</vt:lpstr>
      <vt:lpstr>PowerPoint Presentation</vt:lpstr>
      <vt:lpstr>Performance of CRC</vt:lpstr>
      <vt:lpstr>Polynomial and Divisor</vt:lpstr>
      <vt:lpstr>Standard Polynomials</vt:lpstr>
      <vt:lpstr>Checksum</vt:lpstr>
      <vt:lpstr>PowerPoint Presentation</vt:lpstr>
      <vt:lpstr>Hamming Code</vt:lpstr>
      <vt:lpstr>Hamming Code</vt:lpstr>
      <vt:lpstr>Redundant Bit Calculation</vt:lpstr>
      <vt:lpstr>PowerPoint Presentation</vt:lpstr>
      <vt:lpstr>PowerPoint Presentation</vt:lpstr>
      <vt:lpstr>Example: Correcting Error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4. Signals</dc:title>
  <dc:creator>이승형</dc:creator>
  <cp:lastModifiedBy>Windows User</cp:lastModifiedBy>
  <cp:revision>2</cp:revision>
  <dcterms:created xsi:type="dcterms:W3CDTF">2017-11-26T18:16:01Z</dcterms:created>
  <dcterms:modified xsi:type="dcterms:W3CDTF">2017-11-26T18:29:32Z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2017-11-26T00:00:00Z</vt:filetime>
  </property>
</Properties>
</file>